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8"/>
  </p:notesMasterIdLst>
  <p:handoutMasterIdLst>
    <p:handoutMasterId r:id="rId19"/>
  </p:handoutMasterIdLst>
  <p:sldIdLst>
    <p:sldId id="256" r:id="rId3"/>
    <p:sldId id="265" r:id="rId4"/>
    <p:sldId id="276" r:id="rId5"/>
    <p:sldId id="277" r:id="rId6"/>
    <p:sldId id="278" r:id="rId7"/>
    <p:sldId id="279" r:id="rId8"/>
    <p:sldId id="282" r:id="rId9"/>
    <p:sldId id="281" r:id="rId10"/>
    <p:sldId id="280" r:id="rId11"/>
    <p:sldId id="283" r:id="rId12"/>
    <p:sldId id="284" r:id="rId13"/>
    <p:sldId id="285" r:id="rId14"/>
    <p:sldId id="286" r:id="rId15"/>
    <p:sldId id="287" r:id="rId16"/>
    <p:sldId id="28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>
      <p:cViewPr varScale="1">
        <p:scale>
          <a:sx n="89" d="100"/>
          <a:sy n="89" d="100"/>
        </p:scale>
        <p:origin x="42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762B48F5-BACC-47D6-A0F7-82FBF9C6BC85}" type="datetimeFigureOut">
              <a:rPr lang="en-US" altLang="zh-TW"/>
              <a:t>5/10/2015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45ACAF8E-318A-4EFE-8633-D9E72ABCE0ED}" type="slidenum">
              <a:rPr lang="zh-TW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0CB1CD00-5424-4675-AB18-2C419B060449}" type="datetimeFigureOut">
              <a:t>2015/5/10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5EE2CF44-2B13-41B4-A334-1CDF534EEBBF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 bwMode="gray">
          <a:xfrm>
            <a:off x="-1588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7" name="矩形 6"/>
          <p:cNvSpPr/>
          <p:nvPr userDrawn="1"/>
        </p:nvSpPr>
        <p:spPr bwMode="black">
          <a:xfrm>
            <a:off x="-1588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zh-TW" sz="540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2000">
                <a:solidFill>
                  <a:schemeClr val="accent1"/>
                </a:solidFill>
                <a:latin typeface="+mj-lt"/>
              </a:defRPr>
            </a:lvl1pPr>
            <a:lvl2pPr marL="457200" indent="0" algn="ctr" latinLnBrk="0">
              <a:buNone/>
              <a:defRPr lang="zh-TW" sz="2000"/>
            </a:lvl2pPr>
            <a:lvl3pPr marL="914400" indent="0" algn="ctr" latinLnBrk="0">
              <a:buNone/>
              <a:defRPr lang="zh-TW" sz="1800"/>
            </a:lvl3pPr>
            <a:lvl4pPr marL="1371600" indent="0" algn="ctr" latinLnBrk="0">
              <a:buNone/>
              <a:defRPr lang="zh-TW" sz="1600"/>
            </a:lvl4pPr>
            <a:lvl5pPr marL="1828800" indent="0" algn="ctr" latinLnBrk="0">
              <a:buNone/>
              <a:defRPr lang="zh-TW" sz="1600"/>
            </a:lvl5pPr>
            <a:lvl6pPr marL="2286000" indent="0" algn="ctr" latinLnBrk="0">
              <a:buNone/>
              <a:defRPr lang="zh-TW" sz="1600"/>
            </a:lvl6pPr>
            <a:lvl7pPr marL="2743200" indent="0" algn="ctr" latinLnBrk="0">
              <a:buNone/>
              <a:defRPr lang="zh-TW" sz="1600"/>
            </a:lvl7pPr>
            <a:lvl8pPr marL="3200400" indent="0" algn="ctr" latinLnBrk="0">
              <a:buNone/>
              <a:defRPr lang="zh-TW" sz="1600"/>
            </a:lvl8pPr>
            <a:lvl9pPr marL="3657600" indent="0" algn="ctr" latinLnBrk="0">
              <a:buNone/>
              <a:defRPr lang="zh-TW"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2015/5/10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2015/5/10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5pPr latinLnBrk="0">
              <a:defRPr lang="zh-TW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2015/5/10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 latinLnBrk="0">
              <a:defRPr lang="zh-TW" sz="540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000">
                <a:solidFill>
                  <a:schemeClr val="accent1"/>
                </a:solidFill>
                <a:latin typeface="+mj-lt"/>
              </a:defRPr>
            </a:lvl1pPr>
            <a:lvl2pPr marL="457200" indent="0" latinLnBrk="0">
              <a:buNone/>
              <a:defRPr lang="zh-TW" sz="2000"/>
            </a:lvl2pPr>
            <a:lvl3pPr marL="914400" indent="0" latinLnBrk="0">
              <a:buNone/>
              <a:defRPr lang="zh-TW" sz="1800"/>
            </a:lvl3pPr>
            <a:lvl4pPr marL="1371600" indent="0" latinLnBrk="0">
              <a:buNone/>
              <a:defRPr lang="zh-TW" sz="1600"/>
            </a:lvl4pPr>
            <a:lvl5pPr marL="1828800" indent="0" latinLnBrk="0">
              <a:buNone/>
              <a:defRPr lang="zh-TW" sz="1600"/>
            </a:lvl5pPr>
            <a:lvl6pPr marL="2286000" indent="0" latinLnBrk="0">
              <a:buNone/>
              <a:defRPr lang="zh-TW" sz="1600"/>
            </a:lvl6pPr>
            <a:lvl7pPr marL="2743200" indent="0" latinLnBrk="0">
              <a:buNone/>
              <a:defRPr lang="zh-TW" sz="1600"/>
            </a:lvl7pPr>
            <a:lvl8pPr marL="3200400" indent="0" latinLnBrk="0">
              <a:buNone/>
              <a:defRPr lang="zh-TW" sz="1600"/>
            </a:lvl8pPr>
            <a:lvl9pPr marL="3657600" indent="0" latinLnBrk="0">
              <a:buNone/>
              <a:defRPr lang="zh-TW"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2015/5/10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7048" y="457200"/>
            <a:ext cx="91440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2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2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2015/5/10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2015/5/10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2015/5/10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 latinLnBrk="0">
              <a:defRPr lang="zh-TW" sz="34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 latinLnBrk="0">
              <a:spcBef>
                <a:spcPts val="0"/>
              </a:spcBef>
              <a:buNone/>
              <a:defRPr lang="zh-TW" sz="16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2015/5/10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6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 latinLnBrk="0">
              <a:defRPr lang="zh-TW" sz="34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 latinLnBrk="0">
              <a:buNone/>
              <a:defRPr lang="zh-TW" sz="20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 latinLnBrk="0">
              <a:spcBef>
                <a:spcPts val="0"/>
              </a:spcBef>
              <a:buNone/>
              <a:defRPr lang="zh-TW" sz="16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2015/5/10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dirty="0"/>
              <a:t>按一下以編輯母片文字樣式</a:t>
            </a:r>
          </a:p>
          <a:p>
            <a:pPr lvl="1"/>
            <a:r>
              <a:rPr lang="zh-TW" dirty="0"/>
              <a:t>第二層</a:t>
            </a:r>
          </a:p>
          <a:p>
            <a:pPr lvl="2"/>
            <a:r>
              <a:rPr lang="zh-TW" dirty="0"/>
              <a:t>第三層</a:t>
            </a:r>
          </a:p>
          <a:p>
            <a:pPr lvl="3"/>
            <a:r>
              <a:rPr lang="zh-TW" dirty="0"/>
              <a:t>第四層</a:t>
            </a:r>
          </a:p>
          <a:p>
            <a:pPr lvl="4"/>
            <a:r>
              <a:rPr lang="zh-TW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80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7CC0096-1860-4642-9CD2-0079EA5E7CD1}" type="datetimeFigureOut">
              <a:rPr lang="en-US" altLang="zh-TW" smtClean="0"/>
              <a:pPr/>
              <a:t>5/10/2015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80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80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sz="3400" kern="1200">
          <a:solidFill>
            <a:schemeClr val="accent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lang="zh-TW" sz="2000" kern="1200">
          <a:solidFill>
            <a:schemeClr val="tx1">
              <a:lumMod val="8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lang="zh-TW" sz="1800" kern="1200">
          <a:solidFill>
            <a:schemeClr val="tx1">
              <a:lumMod val="8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>
              <a:lumMod val="8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>
              <a:lumMod val="8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>
              <a:lumMod val="8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1152">
          <p15:clr>
            <a:srgbClr val="F26B43"/>
          </p15:clr>
        </p15:guide>
        <p15:guide id="5" orient="horz" pos="3840">
          <p15:clr>
            <a:srgbClr val="F26B43"/>
          </p15:clr>
        </p15:guide>
        <p15:guide id="6" orient="horz" pos="288">
          <p15:clr>
            <a:srgbClr val="F26B43"/>
          </p15:clr>
        </p15:guide>
        <p15:guide id="7" pos="6720">
          <p15:clr>
            <a:srgbClr val="F26B43"/>
          </p15:clr>
        </p15:guide>
        <p15:guide id="8" pos="960">
          <p15:clr>
            <a:srgbClr val="F26B43"/>
          </p15:clr>
        </p15:guide>
        <p15:guide id="9" pos="672">
          <p15:clr>
            <a:srgbClr val="F26B43"/>
          </p15:clr>
        </p15:guide>
        <p15:guide id="10" pos="7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Unity</a:t>
            </a:r>
            <a:r>
              <a:rPr lang="zh-TW" altLang="en-US" dirty="0" smtClean="0"/>
              <a:t> 教學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地圖製作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製作者：</a:t>
            </a:r>
            <a:r>
              <a:rPr lang="en-US" altLang="zh-TW" dirty="0" smtClean="0"/>
              <a:t>JoJo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5">
        <p:fade/>
      </p:transition>
    </mc:Choice>
    <mc:Fallback xmlns="">
      <p:transition spd="med" advTm="44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放入</a:t>
            </a:r>
            <a:r>
              <a:rPr lang="en-US" altLang="zh-TW" dirty="0" smtClean="0"/>
              <a:t>character controller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700808"/>
            <a:ext cx="7586133" cy="42672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64704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7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放入天空盒</a:t>
            </a:r>
            <a:r>
              <a:rPr lang="en-US" altLang="zh-TW" dirty="0" smtClean="0"/>
              <a:t>(skyboxes)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06051"/>
            <a:ext cx="9121659" cy="5130933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548680"/>
            <a:ext cx="10058400" cy="56578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548680"/>
            <a:ext cx="10058400" cy="56578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89" y="548680"/>
            <a:ext cx="10058400" cy="56578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45" y="549594"/>
            <a:ext cx="10058400" cy="56578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5" y="548680"/>
            <a:ext cx="10058400" cy="56578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5" y="540121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幾個動作提醒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使用右鍵可以改變視角</a:t>
            </a:r>
            <a:endParaRPr lang="en-US" altLang="zh-TW" sz="2800" dirty="0" smtClean="0"/>
          </a:p>
          <a:p>
            <a:r>
              <a:rPr lang="zh-TW" altLang="en-US" sz="2800" dirty="0" smtClean="0"/>
              <a:t>想要看某個特定物件，選取後點</a:t>
            </a:r>
            <a:r>
              <a:rPr lang="en-US" altLang="zh-TW" sz="2800" dirty="0" smtClean="0"/>
              <a:t>F</a:t>
            </a:r>
            <a:r>
              <a:rPr lang="zh-TW" altLang="en-US" sz="2800" dirty="0" smtClean="0"/>
              <a:t>即可</a:t>
            </a:r>
            <a:endParaRPr lang="en-US" altLang="zh-TW" sz="2800" dirty="0" smtClean="0"/>
          </a:p>
          <a:p>
            <a:r>
              <a:rPr lang="zh-TW" altLang="en-US" sz="2800" dirty="0" smtClean="0"/>
              <a:t>主要分為三個視窗</a:t>
            </a:r>
            <a:r>
              <a:rPr lang="en-US" altLang="zh-TW" sz="2800" dirty="0" smtClean="0"/>
              <a:t>:Scene, Game, Hierarchy, Project</a:t>
            </a:r>
          </a:p>
          <a:p>
            <a:r>
              <a:rPr lang="zh-TW" altLang="en-US" sz="2800" dirty="0" smtClean="0"/>
              <a:t>不用怕做錯，多嘗試各種不一樣的操作，</a:t>
            </a:r>
            <a:r>
              <a:rPr lang="en-US" altLang="zh-TW" sz="2800" dirty="0" smtClean="0"/>
              <a:t>Ctrl +Z </a:t>
            </a:r>
            <a:r>
              <a:rPr lang="zh-TW" altLang="en-US" sz="2800" dirty="0" smtClean="0"/>
              <a:t>可以回上一步</a:t>
            </a:r>
            <a:endParaRPr lang="en-US" altLang="zh-TW" sz="2800" dirty="0"/>
          </a:p>
          <a:p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360666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51" y="478559"/>
            <a:ext cx="8891497" cy="5842067"/>
          </a:xfrm>
        </p:spPr>
      </p:pic>
    </p:spTree>
    <p:extLst>
      <p:ext uri="{BB962C8B-B14F-4D97-AF65-F5344CB8AC3E}">
        <p14:creationId xmlns:p14="http://schemas.microsoft.com/office/powerpoint/2010/main" val="195921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把剛剛所學的結合到滾球遊戲吧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在滾球遊戲的專案中，匯入</a:t>
            </a:r>
            <a:r>
              <a:rPr lang="en-US" altLang="zh-TW" dirty="0" smtClean="0"/>
              <a:t>terrain, skybox</a:t>
            </a:r>
            <a:r>
              <a:rPr lang="zh-TW" altLang="en-US" dirty="0" smtClean="0"/>
              <a:t> 兩個資源包</a:t>
            </a:r>
            <a:endParaRPr lang="en-US" altLang="zh-TW" dirty="0" smtClean="0"/>
          </a:p>
          <a:p>
            <a:r>
              <a:rPr lang="zh-TW" altLang="en-US" dirty="0" smtClean="0"/>
              <a:t>建立一個</a:t>
            </a:r>
            <a:r>
              <a:rPr lang="en-US" altLang="zh-TW" dirty="0" smtClean="0"/>
              <a:t>terrain</a:t>
            </a:r>
            <a:r>
              <a:rPr lang="zh-TW" altLang="en-US" dirty="0" smtClean="0"/>
              <a:t> 長寬取跟平面一樣大</a:t>
            </a:r>
            <a:r>
              <a:rPr lang="en-US" altLang="zh-TW" dirty="0" smtClean="0"/>
              <a:t>(</a:t>
            </a:r>
            <a:r>
              <a:rPr lang="zh-TW" altLang="en-US" dirty="0" smtClean="0"/>
              <a:t>這裡預設是</a:t>
            </a:r>
            <a:r>
              <a:rPr lang="en-US" altLang="zh-TW" dirty="0" smtClean="0"/>
              <a:t>20)</a:t>
            </a:r>
          </a:p>
          <a:p>
            <a:r>
              <a:rPr lang="zh-TW" altLang="en-US" dirty="0" smtClean="0"/>
              <a:t>把</a:t>
            </a:r>
            <a:r>
              <a:rPr lang="en-US" altLang="zh-TW" dirty="0" smtClean="0"/>
              <a:t>terrain</a:t>
            </a:r>
            <a:r>
              <a:rPr lang="zh-TW" altLang="en-US" dirty="0" smtClean="0"/>
              <a:t>的位置調到跟</a:t>
            </a:r>
            <a:r>
              <a:rPr lang="en-US" altLang="zh-TW" dirty="0" smtClean="0"/>
              <a:t>plane</a:t>
            </a:r>
            <a:r>
              <a:rPr lang="zh-TW" altLang="en-US" dirty="0" smtClean="0"/>
              <a:t>一樣，然後把</a:t>
            </a:r>
            <a:r>
              <a:rPr lang="en-US" altLang="zh-TW" dirty="0" smtClean="0"/>
              <a:t>plane</a:t>
            </a:r>
            <a:r>
              <a:rPr lang="zh-TW" altLang="en-US" dirty="0" smtClean="0"/>
              <a:t>的勾勾拿掉</a:t>
            </a:r>
            <a:endParaRPr lang="en-US" altLang="zh-TW" dirty="0" smtClean="0"/>
          </a:p>
          <a:p>
            <a:r>
              <a:rPr lang="zh-TW" altLang="en-US" dirty="0" smtClean="0"/>
              <a:t>可以開始畫地形了</a:t>
            </a:r>
            <a:endParaRPr lang="en-US" altLang="zh-TW" dirty="0" smtClean="0"/>
          </a:p>
          <a:p>
            <a:r>
              <a:rPr lang="zh-TW" altLang="en-US" dirty="0" smtClean="0"/>
              <a:t>可以畫迷宮之類的，幫你的遊戲提高趣味性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7200"/>
            <a:ext cx="10058400" cy="56578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85875"/>
            <a:ext cx="10058400" cy="56578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24" y="5145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9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11624" y="2780928"/>
            <a:ext cx="9144000" cy="1143000"/>
          </a:xfrm>
        </p:spPr>
        <p:txBody>
          <a:bodyPr/>
          <a:lstStyle/>
          <a:p>
            <a:r>
              <a:rPr lang="en-US" altLang="zh-TW" dirty="0" smtClean="0"/>
              <a:t>THE END!! CONGRADULATION!!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46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 smtClean="0"/>
              <a:t>簡介</a:t>
            </a:r>
            <a:r>
              <a:rPr lang="en-US" altLang="zh-TW" sz="5400" dirty="0" smtClean="0"/>
              <a:t>Unity</a:t>
            </a:r>
            <a:endParaRPr lang="zh-TW" sz="5400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524000" y="1828800"/>
            <a:ext cx="4572000" cy="4267200"/>
          </a:xfrm>
        </p:spPr>
        <p:txBody>
          <a:bodyPr>
            <a:normAutofit/>
          </a:bodyPr>
          <a:lstStyle/>
          <a:p>
            <a:r>
              <a:rPr lang="zh-TW" altLang="en-US" sz="3200" dirty="0" smtClean="0"/>
              <a:t>是什麼</a:t>
            </a:r>
            <a:r>
              <a:rPr lang="en-US" altLang="zh-TW" sz="3200" dirty="0" smtClean="0"/>
              <a:t>?		</a:t>
            </a:r>
          </a:p>
          <a:p>
            <a:r>
              <a:rPr lang="zh-TW" altLang="en-US" sz="3200" dirty="0" smtClean="0"/>
              <a:t>版本</a:t>
            </a:r>
            <a:r>
              <a:rPr lang="en-US" altLang="zh-TW" sz="3200" dirty="0" smtClean="0"/>
              <a:t>?</a:t>
            </a:r>
          </a:p>
          <a:p>
            <a:r>
              <a:rPr lang="zh-TW" altLang="en-US" sz="3200" dirty="0" smtClean="0"/>
              <a:t>可應用在哪些裝置</a:t>
            </a:r>
            <a:r>
              <a:rPr lang="en-US" altLang="zh-TW" sz="3200" dirty="0" smtClean="0"/>
              <a:t>?</a:t>
            </a:r>
          </a:p>
          <a:p>
            <a:r>
              <a:rPr lang="en-US" altLang="zh-TW" sz="3200" dirty="0" smtClean="0"/>
              <a:t>2D?3D?</a:t>
            </a:r>
          </a:p>
          <a:p>
            <a:r>
              <a:rPr lang="zh-TW" altLang="en-US" sz="3200" dirty="0" smtClean="0"/>
              <a:t>可製作什麼類型的遊戲</a:t>
            </a:r>
            <a:r>
              <a:rPr lang="en-US" altLang="zh-TW" sz="3200" dirty="0" smtClean="0"/>
              <a:t>?</a:t>
            </a:r>
          </a:p>
          <a:p>
            <a:r>
              <a:rPr lang="zh-TW" altLang="en-US" sz="3200" dirty="0" smtClean="0"/>
              <a:t>要求的技術</a:t>
            </a:r>
            <a:r>
              <a:rPr lang="en-US" altLang="zh-TW" sz="3200" dirty="0" smtClean="0"/>
              <a:t>?</a:t>
            </a:r>
          </a:p>
        </p:txBody>
      </p:sp>
      <p:sp>
        <p:nvSpPr>
          <p:cNvPr id="4" name="內容版面配置區 1"/>
          <p:cNvSpPr txBox="1">
            <a:spLocks/>
          </p:cNvSpPr>
          <p:nvPr/>
        </p:nvSpPr>
        <p:spPr>
          <a:xfrm>
            <a:off x="6528048" y="1862091"/>
            <a:ext cx="5256584" cy="4267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lang="zh-TW" sz="2000" kern="120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lang="zh-TW" sz="1800" kern="120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zh-TW" sz="1600" kern="120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zh-TW" sz="1400" kern="120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zh-TW" sz="1400" kern="120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dirty="0" smtClean="0">
                <a:solidFill>
                  <a:schemeClr val="accent1"/>
                </a:solidFill>
              </a:rPr>
              <a:t>一種遊戲開發引擎</a:t>
            </a:r>
            <a:endParaRPr lang="en-US" altLang="zh-TW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zh-TW" altLang="en-US" sz="3200" dirty="0" smtClean="0">
                <a:solidFill>
                  <a:schemeClr val="accent5"/>
                </a:solidFill>
              </a:rPr>
              <a:t>免費版</a:t>
            </a:r>
            <a:r>
              <a:rPr lang="zh-TW" altLang="en-US" sz="3200" dirty="0" smtClean="0">
                <a:solidFill>
                  <a:schemeClr val="accent1"/>
                </a:solidFill>
              </a:rPr>
              <a:t> 及 </a:t>
            </a:r>
            <a:r>
              <a:rPr lang="en-US" altLang="zh-TW" sz="3200" dirty="0" smtClean="0">
                <a:solidFill>
                  <a:schemeClr val="accent1"/>
                </a:solidFill>
              </a:rPr>
              <a:t>PRO</a:t>
            </a:r>
            <a:r>
              <a:rPr lang="zh-TW" altLang="en-US" sz="3200" dirty="0" smtClean="0">
                <a:solidFill>
                  <a:schemeClr val="accent1"/>
                </a:solidFill>
              </a:rPr>
              <a:t>版</a:t>
            </a:r>
            <a:endParaRPr lang="en-US" altLang="zh-TW" sz="32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TW" sz="3200" dirty="0" smtClean="0">
                <a:solidFill>
                  <a:schemeClr val="accent1"/>
                </a:solidFill>
              </a:rPr>
              <a:t>Android, </a:t>
            </a:r>
            <a:r>
              <a:rPr lang="en-US" altLang="zh-TW" sz="3200" dirty="0" err="1" smtClean="0">
                <a:solidFill>
                  <a:schemeClr val="accent1"/>
                </a:solidFill>
              </a:rPr>
              <a:t>ios</a:t>
            </a:r>
            <a:r>
              <a:rPr lang="en-US" altLang="zh-TW" sz="3200" dirty="0" smtClean="0">
                <a:solidFill>
                  <a:schemeClr val="accent1"/>
                </a:solidFill>
              </a:rPr>
              <a:t>, windows </a:t>
            </a:r>
            <a:r>
              <a:rPr lang="zh-TW" altLang="en-US" sz="3200" dirty="0" smtClean="0">
                <a:solidFill>
                  <a:schemeClr val="accent1"/>
                </a:solidFill>
              </a:rPr>
              <a:t>等</a:t>
            </a:r>
            <a:endParaRPr lang="en-US" altLang="zh-TW" sz="32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TW" sz="3200" dirty="0" smtClean="0">
                <a:solidFill>
                  <a:schemeClr val="accent1"/>
                </a:solidFill>
              </a:rPr>
              <a:t>2D</a:t>
            </a:r>
            <a:r>
              <a:rPr lang="en-US" altLang="zh-TW" sz="3200" dirty="0" smtClean="0">
                <a:solidFill>
                  <a:schemeClr val="accent5"/>
                </a:solidFill>
              </a:rPr>
              <a:t>3D</a:t>
            </a:r>
            <a:r>
              <a:rPr lang="zh-TW" altLang="en-US" sz="3200" dirty="0" smtClean="0">
                <a:solidFill>
                  <a:schemeClr val="accent1"/>
                </a:solidFill>
              </a:rPr>
              <a:t>都支援</a:t>
            </a:r>
            <a:endParaRPr lang="en-US" altLang="zh-TW" sz="32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zh-TW" altLang="en-US" sz="3200" dirty="0" smtClean="0">
                <a:solidFill>
                  <a:schemeClr val="accent1"/>
                </a:solidFill>
              </a:rPr>
              <a:t>自由度高，各類型遊戲都可</a:t>
            </a:r>
            <a:endParaRPr lang="en-US" altLang="zh-TW" sz="32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zh-TW" altLang="en-US" sz="3200" dirty="0" smtClean="0">
                <a:solidFill>
                  <a:schemeClr val="accent5"/>
                </a:solidFill>
              </a:rPr>
              <a:t>會使用</a:t>
            </a:r>
            <a:r>
              <a:rPr lang="en-US" altLang="zh-TW" sz="3200" dirty="0" smtClean="0">
                <a:solidFill>
                  <a:schemeClr val="accent5"/>
                </a:solidFill>
              </a:rPr>
              <a:t>unity</a:t>
            </a:r>
            <a:r>
              <a:rPr lang="zh-TW" altLang="en-US" sz="3200" dirty="0" smtClean="0">
                <a:solidFill>
                  <a:schemeClr val="accent5"/>
                </a:solidFill>
              </a:rPr>
              <a:t>介面</a:t>
            </a:r>
            <a:r>
              <a:rPr lang="zh-TW" altLang="en-US" sz="3200" dirty="0" smtClean="0">
                <a:solidFill>
                  <a:schemeClr val="accent1"/>
                </a:solidFill>
              </a:rPr>
              <a:t>，主要使用</a:t>
            </a:r>
            <a:r>
              <a:rPr lang="en-US" altLang="zh-TW" sz="3200" dirty="0" smtClean="0">
                <a:solidFill>
                  <a:schemeClr val="accent1"/>
                </a:solidFill>
              </a:rPr>
              <a:t>C#</a:t>
            </a:r>
            <a:r>
              <a:rPr lang="zh-TW" altLang="en-US" sz="3200" dirty="0" smtClean="0">
                <a:solidFill>
                  <a:schemeClr val="accent1"/>
                </a:solidFill>
              </a:rPr>
              <a:t>、</a:t>
            </a:r>
            <a:r>
              <a:rPr lang="en-US" altLang="zh-TW" sz="3200" dirty="0" err="1" smtClean="0">
                <a:solidFill>
                  <a:schemeClr val="accent1"/>
                </a:solidFill>
              </a:rPr>
              <a:t>javascript</a:t>
            </a:r>
            <a:endParaRPr lang="en-US" altLang="zh-TW" sz="32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用</a:t>
            </a:r>
            <a:r>
              <a:rPr lang="en-US" altLang="zh-TW" dirty="0" smtClean="0"/>
              <a:t>Unity</a:t>
            </a:r>
            <a:r>
              <a:rPr lang="zh-TW" altLang="en-US" dirty="0" smtClean="0"/>
              <a:t>作的遊戲及成果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596" y="675387"/>
            <a:ext cx="3664808" cy="55072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44" y="754250"/>
            <a:ext cx="9269038" cy="52101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0075"/>
            <a:ext cx="10058400" cy="565785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0075"/>
            <a:ext cx="10058400" cy="5657850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神魔之塔</a:t>
            </a:r>
            <a:endParaRPr lang="en-US" altLang="zh-TW" sz="4000" dirty="0" smtClean="0"/>
          </a:p>
          <a:p>
            <a:r>
              <a:rPr lang="en-US" altLang="zh-TW" sz="4000" dirty="0" smtClean="0"/>
              <a:t>Temple run</a:t>
            </a:r>
          </a:p>
          <a:p>
            <a:r>
              <a:rPr lang="zh-TW" altLang="en-US" sz="4000" dirty="0" smtClean="0"/>
              <a:t>預計成果</a:t>
            </a:r>
            <a:endParaRPr lang="en-US" altLang="zh-TW" sz="4000" dirty="0" smtClean="0"/>
          </a:p>
          <a:p>
            <a:endParaRPr lang="zh-TW" altLang="en-US" sz="4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368" y="0"/>
            <a:ext cx="514551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69663"/>
            <a:ext cx="3913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08" y="836712"/>
            <a:ext cx="9684783" cy="5481587"/>
          </a:xfrm>
        </p:spPr>
      </p:pic>
    </p:spTree>
    <p:extLst>
      <p:ext uri="{BB962C8B-B14F-4D97-AF65-F5344CB8AC3E}">
        <p14:creationId xmlns:p14="http://schemas.microsoft.com/office/powerpoint/2010/main" val="202082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建立專案及平面</a:t>
            </a:r>
            <a:endParaRPr lang="zh-TW" altLang="en-US" dirty="0"/>
          </a:p>
        </p:txBody>
      </p:sp>
      <p:sp>
        <p:nvSpPr>
          <p:cNvPr id="5" name="五邊形 4"/>
          <p:cNvSpPr/>
          <p:nvPr/>
        </p:nvSpPr>
        <p:spPr>
          <a:xfrm>
            <a:off x="8688288" y="620688"/>
            <a:ext cx="2880320" cy="1080120"/>
          </a:xfrm>
          <a:prstGeom prst="homePlate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8900000" scaled="1"/>
            <a:tileRect/>
          </a:gra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 smtClean="0">
                <a:solidFill>
                  <a:schemeClr val="tx1"/>
                </a:solidFill>
              </a:rPr>
              <a:t>PART</a:t>
            </a:r>
            <a:r>
              <a:rPr lang="zh-TW" altLang="en-US" sz="5400" dirty="0" smtClean="0">
                <a:solidFill>
                  <a:schemeClr val="tx1"/>
                </a:solidFill>
              </a:rPr>
              <a:t> </a:t>
            </a:r>
            <a:r>
              <a:rPr lang="en-US" altLang="zh-TW" sz="5400" dirty="0" smtClean="0">
                <a:solidFill>
                  <a:schemeClr val="tx1"/>
                </a:solidFill>
              </a:rPr>
              <a:t>1</a:t>
            </a:r>
            <a:endParaRPr lang="zh-TW" altLang="en-US" sz="5400" dirty="0">
              <a:solidFill>
                <a:schemeClr val="tx1"/>
              </a:solidFill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825" y="1600200"/>
            <a:ext cx="8670350" cy="4877072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19422"/>
            <a:ext cx="10058400" cy="56578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05767"/>
            <a:ext cx="10058400" cy="56578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1593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3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為平面上材質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772816"/>
            <a:ext cx="7586133" cy="4267200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08720"/>
            <a:ext cx="10058400" cy="56578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0872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1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</a:t>
            </a:r>
            <a:r>
              <a:rPr lang="zh-TW" altLang="en-US" dirty="0" smtClean="0"/>
              <a:t>地圖塗上不同材質並製作地形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700808"/>
            <a:ext cx="7586133" cy="42672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132856"/>
            <a:ext cx="11568608" cy="1196754"/>
          </a:xfrm>
          <a:prstGeom prst="rect">
            <a:avLst/>
          </a:prstGeom>
        </p:spPr>
      </p:pic>
      <p:sp>
        <p:nvSpPr>
          <p:cNvPr id="3" name="矩形圖說文字 2"/>
          <p:cNvSpPr/>
          <p:nvPr/>
        </p:nvSpPr>
        <p:spPr>
          <a:xfrm>
            <a:off x="335360" y="457200"/>
            <a:ext cx="2520280" cy="1459632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accent5"/>
                </a:solidFill>
              </a:rPr>
              <a:t>拉高</a:t>
            </a:r>
            <a:r>
              <a:rPr lang="zh-TW" altLang="en-US" sz="3200" dirty="0" smtClean="0">
                <a:solidFill>
                  <a:schemeClr val="bg1"/>
                </a:solidFill>
              </a:rPr>
              <a:t>或</a:t>
            </a:r>
            <a:r>
              <a:rPr lang="zh-TW" altLang="en-US" sz="3200" dirty="0" smtClean="0">
                <a:solidFill>
                  <a:schemeClr val="accent5"/>
                </a:solidFill>
              </a:rPr>
              <a:t>降低</a:t>
            </a:r>
            <a:r>
              <a:rPr lang="zh-TW" altLang="en-US" sz="3200" dirty="0" smtClean="0">
                <a:solidFill>
                  <a:schemeClr val="bg1"/>
                </a:solidFill>
              </a:rPr>
              <a:t>地形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圖說文字 6"/>
          <p:cNvSpPr/>
          <p:nvPr/>
        </p:nvSpPr>
        <p:spPr>
          <a:xfrm>
            <a:off x="2207568" y="468612"/>
            <a:ext cx="2520280" cy="1459632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精準參數</a:t>
            </a:r>
            <a:endParaRPr lang="en-US" altLang="zh-TW" sz="3200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3200" dirty="0" smtClean="0">
                <a:solidFill>
                  <a:srgbClr val="FF0000"/>
                </a:solidFill>
              </a:rPr>
              <a:t>製作平台</a:t>
            </a:r>
            <a:r>
              <a:rPr lang="zh-TW" altLang="en-US" sz="3200" dirty="0" smtClean="0">
                <a:solidFill>
                  <a:schemeClr val="bg1"/>
                </a:solidFill>
              </a:rPr>
              <a:t>等地形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矩形圖說文字 7"/>
          <p:cNvSpPr/>
          <p:nvPr/>
        </p:nvSpPr>
        <p:spPr>
          <a:xfrm>
            <a:off x="2207568" y="468612"/>
            <a:ext cx="2520280" cy="1459632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rgbClr val="FF0000"/>
                </a:solidFill>
              </a:rPr>
              <a:t>點</a:t>
            </a:r>
            <a:r>
              <a:rPr lang="en-US" altLang="zh-TW" sz="2400" dirty="0" smtClean="0">
                <a:solidFill>
                  <a:srgbClr val="FF0000"/>
                </a:solidFill>
              </a:rPr>
              <a:t>SHIFT</a:t>
            </a:r>
            <a:r>
              <a:rPr lang="zh-TW" altLang="en-US" sz="2400" dirty="0" smtClean="0">
                <a:solidFill>
                  <a:schemeClr val="bg1"/>
                </a:solidFill>
              </a:rPr>
              <a:t>可以固定高度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2400" dirty="0" smtClean="0">
                <a:solidFill>
                  <a:schemeClr val="bg1"/>
                </a:solidFill>
              </a:rPr>
              <a:t>藉此製作平台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矩形圖說文字 8"/>
          <p:cNvSpPr/>
          <p:nvPr/>
        </p:nvSpPr>
        <p:spPr>
          <a:xfrm>
            <a:off x="3719736" y="457200"/>
            <a:ext cx="2520280" cy="1459632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solidFill>
                  <a:schemeClr val="bg1"/>
                </a:solidFill>
              </a:rPr>
              <a:t>將地圖平滑化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 smtClean="0">
                <a:solidFill>
                  <a:srgbClr val="FF0000"/>
                </a:solidFill>
              </a:rPr>
              <a:t>柔化地形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矩形圖說文字 9"/>
          <p:cNvSpPr/>
          <p:nvPr/>
        </p:nvSpPr>
        <p:spPr>
          <a:xfrm>
            <a:off x="5251236" y="468612"/>
            <a:ext cx="2520280" cy="1459632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替地圖</a:t>
            </a:r>
            <a:r>
              <a:rPr lang="zh-TW" altLang="en-US" sz="3200" dirty="0" smtClean="0">
                <a:solidFill>
                  <a:schemeClr val="accent5"/>
                </a:solidFill>
              </a:rPr>
              <a:t>畫上材質</a:t>
            </a:r>
            <a:endParaRPr lang="zh-TW" altLang="en-US" sz="3200" dirty="0">
              <a:solidFill>
                <a:schemeClr val="accent5"/>
              </a:solidFill>
            </a:endParaRPr>
          </a:p>
        </p:txBody>
      </p:sp>
      <p:sp>
        <p:nvSpPr>
          <p:cNvPr id="11" name="矩形圖說文字 10"/>
          <p:cNvSpPr/>
          <p:nvPr/>
        </p:nvSpPr>
        <p:spPr>
          <a:xfrm>
            <a:off x="6960096" y="468612"/>
            <a:ext cx="2520280" cy="1459632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種樹工具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矩形圖說文字 11"/>
          <p:cNvSpPr/>
          <p:nvPr/>
        </p:nvSpPr>
        <p:spPr>
          <a:xfrm>
            <a:off x="8533561" y="480024"/>
            <a:ext cx="2520280" cy="1459632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種草工具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60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種樹、種草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1828800"/>
            <a:ext cx="7586133" cy="4267200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836712"/>
            <a:ext cx="10058400" cy="56578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64" y="850567"/>
            <a:ext cx="10058400" cy="5657850"/>
          </a:xfrm>
          <a:prstGeom prst="rect">
            <a:avLst/>
          </a:prstGeom>
        </p:spPr>
      </p:pic>
      <p:sp>
        <p:nvSpPr>
          <p:cNvPr id="9" name="矩形圖說文字 8"/>
          <p:cNvSpPr/>
          <p:nvPr/>
        </p:nvSpPr>
        <p:spPr>
          <a:xfrm rot="16200000">
            <a:off x="2862028" y="-116626"/>
            <a:ext cx="3744416" cy="6120680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954269" y="1512879"/>
            <a:ext cx="52565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</a:rPr>
              <a:t>種草工具功能介紹</a:t>
            </a:r>
            <a:endParaRPr lang="en-US" altLang="zh-TW" sz="3600" dirty="0" smtClean="0">
              <a:solidFill>
                <a:schemeClr val="bg1"/>
              </a:solidFill>
            </a:endParaRPr>
          </a:p>
          <a:p>
            <a:r>
              <a:rPr lang="en-US" altLang="zh-TW" sz="2400" dirty="0" smtClean="0">
                <a:solidFill>
                  <a:srgbClr val="FF0000"/>
                </a:solidFill>
              </a:rPr>
              <a:t>Brush Size 	</a:t>
            </a:r>
            <a:r>
              <a:rPr lang="zh-TW" altLang="en-US" sz="2400" dirty="0" smtClean="0">
                <a:solidFill>
                  <a:srgbClr val="FF0000"/>
                </a:solidFill>
              </a:rPr>
              <a:t> </a:t>
            </a:r>
            <a:r>
              <a:rPr lang="zh-TW" altLang="en-US" sz="2400" dirty="0" smtClean="0">
                <a:solidFill>
                  <a:schemeClr val="bg1"/>
                </a:solidFill>
              </a:rPr>
              <a:t>每次栽種面積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r>
              <a:rPr lang="en-US" altLang="zh-TW" sz="2400" dirty="0" smtClean="0">
                <a:solidFill>
                  <a:srgbClr val="FF0000"/>
                </a:solidFill>
              </a:rPr>
              <a:t>Opacity	 </a:t>
            </a:r>
            <a:r>
              <a:rPr lang="zh-TW" altLang="en-US" sz="2400" dirty="0" smtClean="0">
                <a:solidFill>
                  <a:schemeClr val="bg1"/>
                </a:solidFill>
              </a:rPr>
              <a:t>草的密度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r>
              <a:rPr lang="en-US" altLang="zh-TW" sz="2400" dirty="0" smtClean="0">
                <a:solidFill>
                  <a:srgbClr val="FF0000"/>
                </a:solidFill>
              </a:rPr>
              <a:t>Target Strength</a:t>
            </a:r>
            <a:r>
              <a:rPr lang="zh-TW" altLang="en-US" sz="2400" dirty="0" smtClean="0">
                <a:solidFill>
                  <a:srgbClr val="FF0000"/>
                </a:solidFill>
              </a:rPr>
              <a:t> 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</a:rPr>
              <a:t>一次種的數量，漸層速度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zh-TW" altLang="en-US" sz="2400" dirty="0" smtClean="0">
                <a:solidFill>
                  <a:srgbClr val="FF0000"/>
                </a:solidFill>
              </a:rPr>
              <a:t>注意：太遠會看不到草，節省效能</a:t>
            </a:r>
            <a:endParaRPr lang="en-US" altLang="zh-TW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4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放入光線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051738"/>
            <a:ext cx="9168341" cy="5157192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34" y="55108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Computer_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TechComputer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TechComputer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TechComputer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D472324-6816-447D-A73C-4FA00160DF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電路板設計簡報 (寬螢幕)</Template>
  <TotalTime>0</TotalTime>
  <Words>280</Words>
  <Application>Microsoft Office PowerPoint</Application>
  <PresentationFormat>寬螢幕</PresentationFormat>
  <Paragraphs>56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微軟正黑體</vt:lpstr>
      <vt:lpstr>Arial</vt:lpstr>
      <vt:lpstr>Candara</vt:lpstr>
      <vt:lpstr>Consolas</vt:lpstr>
      <vt:lpstr>TechComputer_16x9</vt:lpstr>
      <vt:lpstr>Unity 教學 – 地圖製作</vt:lpstr>
      <vt:lpstr>簡介Unity</vt:lpstr>
      <vt:lpstr>用Unity作的遊戲及成果</vt:lpstr>
      <vt:lpstr>PowerPoint 簡報</vt:lpstr>
      <vt:lpstr>建立專案及平面</vt:lpstr>
      <vt:lpstr>為平面上材質</vt:lpstr>
      <vt:lpstr>為地圖塗上不同材質並製作地形</vt:lpstr>
      <vt:lpstr>種樹、種草</vt:lpstr>
      <vt:lpstr>放入光線</vt:lpstr>
      <vt:lpstr>放入character controller</vt:lpstr>
      <vt:lpstr>放入天空盒(skyboxes)</vt:lpstr>
      <vt:lpstr>幾個動作提醒</vt:lpstr>
      <vt:lpstr>PowerPoint 簡報</vt:lpstr>
      <vt:lpstr>把剛剛所學的結合到滾球遊戲吧</vt:lpstr>
      <vt:lpstr>THE END!! CONGRADULATION!!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2015-04-29T14:05:24Z</dcterms:created>
  <dcterms:modified xsi:type="dcterms:W3CDTF">2015-05-10T12:26:23Z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TC029010269991</vt:lpwstr>
  </property>
</Properties>
</file>